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4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97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891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58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43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62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845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487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527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7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67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5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33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10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2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2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20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5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Θεματική Ενότητα: Κυπριακά Ψωμιά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918744"/>
          </a:xfrm>
        </p:spPr>
        <p:txBody>
          <a:bodyPr>
            <a:normAutofit/>
          </a:bodyPr>
          <a:lstStyle/>
          <a:p>
            <a:r>
              <a:rPr lang="el-GR" sz="5400" b="1" dirty="0" smtClean="0"/>
              <a:t>Πίτα της Εκκλησίας</a:t>
            </a:r>
            <a:r>
              <a:rPr lang="en-GB" sz="5400" b="1" dirty="0" smtClean="0"/>
              <a:t> </a:t>
            </a:r>
            <a:r>
              <a:rPr lang="el-GR" sz="5400" b="1" dirty="0" smtClean="0"/>
              <a:t> (</a:t>
            </a:r>
            <a:r>
              <a:rPr lang="el-GR" sz="5400" b="1" dirty="0" err="1" smtClean="0"/>
              <a:t>Παννυσίδα</a:t>
            </a:r>
            <a:r>
              <a:rPr lang="el-GR" sz="5400" b="1" dirty="0" smtClean="0"/>
              <a:t>) </a:t>
            </a:r>
            <a:endParaRPr lang="en-GB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9" y="-1"/>
            <a:ext cx="10215154" cy="1373100"/>
          </a:xfrm>
          <a:prstGeom prst="rect">
            <a:avLst/>
          </a:prstGeom>
        </p:spPr>
      </p:pic>
      <p:pic>
        <p:nvPicPr>
          <p:cNvPr id="5" name="Picture 4" descr="Image result for μουσειο διατροφης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166949" cy="1567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μουσειο διατροφης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87" y="-1"/>
            <a:ext cx="1132114" cy="1480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39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Εξέλιξη / Μεταβολές / Παράδοση</a:t>
            </a:r>
            <a:br>
              <a:rPr lang="el-GR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l-GR" b="1" dirty="0"/>
              <a:t>Φούρνισμα </a:t>
            </a:r>
          </a:p>
          <a:p>
            <a:pPr lvl="2"/>
            <a:r>
              <a:rPr lang="el-GR" b="1" dirty="0"/>
              <a:t>Μαύρες λαμαρίνες (επικάλυψη με λάδι και κάψιμο στη φλόγα του φούρνου πριν από τη χρήση της </a:t>
            </a:r>
          </a:p>
          <a:p>
            <a:pPr lvl="2"/>
            <a:r>
              <a:rPr lang="el-GR" b="1" dirty="0"/>
              <a:t>Φουρνόφτυαρο ξύλινο</a:t>
            </a:r>
          </a:p>
          <a:p>
            <a:pPr lvl="1"/>
            <a:r>
              <a:rPr lang="el-GR" b="1" dirty="0" smtClean="0"/>
              <a:t>Χρήση Υλικών</a:t>
            </a:r>
          </a:p>
          <a:p>
            <a:pPr lvl="2"/>
            <a:r>
              <a:rPr lang="el-GR" b="1" dirty="0" smtClean="0"/>
              <a:t>Προζύμι / Αλεύρι του Τόπου / Άλας / Ζάχαρη </a:t>
            </a:r>
            <a:r>
              <a:rPr lang="en-GB" b="1" dirty="0" smtClean="0"/>
              <a:t>/ M</a:t>
            </a:r>
            <a:r>
              <a:rPr lang="el-GR" b="1" dirty="0" err="1" smtClean="0">
                <a:solidFill>
                  <a:schemeClr val="tx1"/>
                </a:solidFill>
              </a:rPr>
              <a:t>αστίχα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&amp; M</a:t>
            </a:r>
            <a:r>
              <a:rPr lang="el-GR" b="1" dirty="0" err="1" smtClean="0">
                <a:solidFill>
                  <a:schemeClr val="tx1"/>
                </a:solidFill>
              </a:rPr>
              <a:t>εχλέπι</a:t>
            </a:r>
            <a:endParaRPr lang="el-GR" b="1" dirty="0" smtClean="0">
              <a:solidFill>
                <a:schemeClr val="tx1"/>
              </a:solidFill>
            </a:endParaRPr>
          </a:p>
          <a:p>
            <a:pPr lvl="3"/>
            <a:r>
              <a:rPr lang="el-GR" b="1" dirty="0" err="1" smtClean="0">
                <a:solidFill>
                  <a:schemeClr val="tx1"/>
                </a:solidFill>
              </a:rPr>
              <a:t>Χοντρο</a:t>
            </a:r>
            <a:r>
              <a:rPr lang="el-GR" b="1" dirty="0" smtClean="0">
                <a:solidFill>
                  <a:schemeClr val="tx1"/>
                </a:solidFill>
              </a:rPr>
              <a:t>-αλεσμένο αλεύρι / σιμιγδάλι</a:t>
            </a:r>
          </a:p>
          <a:p>
            <a:pPr lvl="3"/>
            <a:r>
              <a:rPr lang="el-GR" b="1" dirty="0"/>
              <a:t>Αλεύρι του </a:t>
            </a:r>
            <a:r>
              <a:rPr lang="el-GR" b="1" dirty="0" smtClean="0"/>
              <a:t>Τόπου / Καναδέζικό / Σκληρό σιτάρι</a:t>
            </a:r>
            <a:endParaRPr lang="el-GR" b="1" dirty="0" smtClean="0">
              <a:solidFill>
                <a:schemeClr val="tx1"/>
              </a:solidFill>
            </a:endParaRPr>
          </a:p>
          <a:p>
            <a:pPr lvl="1"/>
            <a:r>
              <a:rPr lang="el-GR" b="1" dirty="0" smtClean="0"/>
              <a:t>Διακόσμηση </a:t>
            </a:r>
          </a:p>
          <a:p>
            <a:pPr lvl="2"/>
            <a:r>
              <a:rPr lang="el-GR" b="1" dirty="0" smtClean="0"/>
              <a:t>Επικάλυψη με σησάμι, </a:t>
            </a:r>
            <a:r>
              <a:rPr lang="el-GR" b="1" dirty="0" err="1" smtClean="0"/>
              <a:t>μαυρόκοκκο</a:t>
            </a:r>
            <a:r>
              <a:rPr lang="el-GR" b="1" dirty="0" smtClean="0"/>
              <a:t>, γλυκάνισο</a:t>
            </a:r>
          </a:p>
          <a:p>
            <a:pPr lvl="2"/>
            <a:r>
              <a:rPr lang="el-GR" b="1" dirty="0" smtClean="0"/>
              <a:t>Εξωτερική προσθήκη σχημάτων ή</a:t>
            </a:r>
          </a:p>
          <a:p>
            <a:pPr lvl="2"/>
            <a:r>
              <a:rPr lang="el-GR" b="1" dirty="0" smtClean="0"/>
              <a:t>Χάραξη σχεδίων με το χέρι, μαχαίρι ή ψαλίδι  </a:t>
            </a:r>
            <a:endParaRPr lang="el-GR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4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Εξέλιξη / Μεταβολές / Αλλαγές</a:t>
            </a:r>
            <a:br>
              <a:rPr lang="el-GR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/>
            <a:r>
              <a:rPr lang="el-GR" b="1" dirty="0"/>
              <a:t>Παραγωγική </a:t>
            </a:r>
            <a:r>
              <a:rPr lang="el-GR" b="1" dirty="0" smtClean="0"/>
              <a:t>Διαδικασία</a:t>
            </a:r>
          </a:p>
          <a:p>
            <a:pPr lvl="2"/>
            <a:r>
              <a:rPr lang="el-GR" b="1" dirty="0" smtClean="0"/>
              <a:t>Ζυμωτήρι (σπιράλ)</a:t>
            </a:r>
          </a:p>
          <a:p>
            <a:pPr lvl="2"/>
            <a:r>
              <a:rPr lang="el-GR" b="1" dirty="0" smtClean="0"/>
              <a:t>Θάλαμοι ταχείας ζυμώσεως (έλεγχος θερμοκρασίας και υγρασίας)</a:t>
            </a:r>
            <a:endParaRPr lang="el-GR" b="1" dirty="0"/>
          </a:p>
          <a:p>
            <a:pPr lvl="2"/>
            <a:r>
              <a:rPr lang="el-GR" b="1" dirty="0" smtClean="0"/>
              <a:t>Μεταλλικοί φούρνοι</a:t>
            </a:r>
          </a:p>
          <a:p>
            <a:pPr lvl="3"/>
            <a:r>
              <a:rPr lang="el-GR" b="1" dirty="0" err="1" smtClean="0"/>
              <a:t>Κυκλο-θερμικοι</a:t>
            </a:r>
            <a:r>
              <a:rPr lang="el-GR" b="1" dirty="0" smtClean="0"/>
              <a:t> ή σωληνωτοί </a:t>
            </a:r>
            <a:r>
              <a:rPr lang="el-GR" b="1" dirty="0" err="1" smtClean="0"/>
              <a:t>ταβανωτοί</a:t>
            </a:r>
            <a:r>
              <a:rPr lang="el-GR" b="1" dirty="0" smtClean="0"/>
              <a:t> ή περιστροφικοί</a:t>
            </a:r>
            <a:endParaRPr lang="el-GR" b="1" dirty="0"/>
          </a:p>
          <a:p>
            <a:pPr lvl="1"/>
            <a:r>
              <a:rPr lang="el-GR" b="1" dirty="0" smtClean="0"/>
              <a:t>Χρήση Υλικών</a:t>
            </a:r>
          </a:p>
          <a:p>
            <a:pPr lvl="2"/>
            <a:r>
              <a:rPr lang="el-GR" b="1" dirty="0" smtClean="0"/>
              <a:t>Μαγιά αντί προζύμι</a:t>
            </a:r>
          </a:p>
          <a:p>
            <a:pPr lvl="2"/>
            <a:r>
              <a:rPr lang="el-GR" b="1" dirty="0" smtClean="0"/>
              <a:t>Προσθήκη και άλλων αλεύρων π.χ. Φαρίνα 00 ή Κοινό Αλεύρι /άλλα ποιοτικά χαρακτηριστικά </a:t>
            </a:r>
            <a:endParaRPr lang="el-GR" b="1" dirty="0" smtClean="0">
              <a:solidFill>
                <a:schemeClr val="tx1"/>
              </a:solidFill>
            </a:endParaRPr>
          </a:p>
          <a:p>
            <a:pPr lvl="1"/>
            <a:r>
              <a:rPr lang="el-GR" b="1" dirty="0" smtClean="0"/>
              <a:t>Διακόσμηση </a:t>
            </a:r>
          </a:p>
          <a:p>
            <a:pPr lvl="2"/>
            <a:r>
              <a:rPr lang="el-GR" b="1" dirty="0" smtClean="0"/>
              <a:t>Επικάλυψη με σησάμι, </a:t>
            </a:r>
            <a:r>
              <a:rPr lang="el-GR" b="1" dirty="0" err="1" smtClean="0"/>
              <a:t>μαυρόκοκκο</a:t>
            </a:r>
            <a:r>
              <a:rPr lang="el-GR" b="1" dirty="0" smtClean="0"/>
              <a:t>, γλυκάνισο</a:t>
            </a:r>
          </a:p>
          <a:p>
            <a:pPr lvl="2"/>
            <a:r>
              <a:rPr lang="el-GR" b="1" dirty="0" smtClean="0"/>
              <a:t>Χάραξη σχεδίων με το χέρι, μαχαίρι ή ψαλίδι  </a:t>
            </a:r>
            <a:endParaRPr lang="el-GR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192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Παρουσίαση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9" y="2623279"/>
            <a:ext cx="8184631" cy="3490137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Ορισμός / Ονομασίες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Θρησκευτική και Κοινωνιολογική Προέκταση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Ιστορική Αναδρομή</a:t>
            </a:r>
          </a:p>
          <a:p>
            <a:pPr lvl="1"/>
            <a:r>
              <a:rPr lang="el-GR" b="1" dirty="0" smtClean="0"/>
              <a:t>Επαγγελματίας Αρτοποιός / 3</a:t>
            </a:r>
            <a:r>
              <a:rPr lang="el-GR" b="1" baseline="30000" dirty="0" smtClean="0"/>
              <a:t>ης</a:t>
            </a:r>
            <a:r>
              <a:rPr lang="el-GR" b="1" dirty="0" smtClean="0"/>
              <a:t> Γενιάς / ‘</a:t>
            </a:r>
            <a:r>
              <a:rPr lang="el-GR" b="1" dirty="0" err="1" smtClean="0"/>
              <a:t>Ψουμίνα</a:t>
            </a:r>
            <a:r>
              <a:rPr lang="el-GR" b="1" dirty="0" smtClean="0"/>
              <a:t>’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Εξέλιξη / Μεταβολές / Αλλαγές</a:t>
            </a:r>
          </a:p>
          <a:p>
            <a:pPr lvl="1"/>
            <a:r>
              <a:rPr lang="el-GR" b="1" dirty="0" smtClean="0"/>
              <a:t>Προζύμι </a:t>
            </a:r>
          </a:p>
          <a:p>
            <a:pPr lvl="1"/>
            <a:r>
              <a:rPr lang="el-GR" b="1" dirty="0" smtClean="0"/>
              <a:t>Παραγωγική Διαδικασία</a:t>
            </a:r>
          </a:p>
          <a:p>
            <a:pPr lvl="1"/>
            <a:r>
              <a:rPr lang="el-GR" b="1" dirty="0" smtClean="0"/>
              <a:t>Χρήση Υλικών</a:t>
            </a:r>
          </a:p>
          <a:p>
            <a:pPr lvl="1"/>
            <a:r>
              <a:rPr lang="el-GR" b="1" dirty="0" smtClean="0"/>
              <a:t>Διακόσμηση 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Συνταγή / Μέθοδος </a:t>
            </a:r>
          </a:p>
          <a:p>
            <a:pPr lvl="1"/>
            <a:r>
              <a:rPr lang="el-GR" b="1" dirty="0" smtClean="0"/>
              <a:t>Ποιοτικά χαρακτηριστικά</a:t>
            </a:r>
          </a:p>
          <a:p>
            <a:pPr lvl="1"/>
            <a:r>
              <a:rPr lang="el-GR" b="1" dirty="0" smtClean="0"/>
              <a:t>Σημεία προσοχής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3994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Παννυσίδα: Ορισμός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Είδος παραδοσιακού πλουμισμένου ψωμιού με προζύμι, με συγκεκριμένα μπαχαρικά-αρωματικά, επικαλυμμένο με σησάμι. </a:t>
            </a:r>
          </a:p>
          <a:p>
            <a:pPr lvl="1"/>
            <a:r>
              <a:rPr lang="el-GR" dirty="0" smtClean="0"/>
              <a:t>Ροδοκόκκινη κρούστα και συμπαγής αρωματισμένη ψίχα.</a:t>
            </a:r>
          </a:p>
          <a:p>
            <a:pPr lvl="1"/>
            <a:r>
              <a:rPr lang="el-GR" dirty="0" smtClean="0"/>
              <a:t>Πλούσια αρώματα και χαρακτηριστική γεύση </a:t>
            </a:r>
            <a:r>
              <a:rPr lang="el-GR" dirty="0"/>
              <a:t>λόγω του </a:t>
            </a:r>
            <a:r>
              <a:rPr lang="el-GR" dirty="0" smtClean="0"/>
              <a:t>προζυμιού και της αργής ωρίμανσης.</a:t>
            </a:r>
          </a:p>
          <a:p>
            <a:pPr lvl="2"/>
            <a:r>
              <a:rPr lang="el-GR" dirty="0"/>
              <a:t>Συμβολισμός στη διακόσμηση. </a:t>
            </a:r>
          </a:p>
          <a:p>
            <a:pPr lvl="2"/>
            <a:r>
              <a:rPr lang="el-GR" dirty="0" smtClean="0"/>
              <a:t>Άρρηκτα συνδεδεμένο με τη χριστιανική πίστη.</a:t>
            </a:r>
          </a:p>
          <a:p>
            <a:pPr lvl="2"/>
            <a:r>
              <a:rPr lang="el-GR" dirty="0" err="1" smtClean="0"/>
              <a:t>Ονομαστήρια</a:t>
            </a:r>
            <a:r>
              <a:rPr lang="el-GR" dirty="0" smtClean="0"/>
              <a:t> πιστού / γιορτή αγίου.  </a:t>
            </a:r>
          </a:p>
          <a:p>
            <a:pPr lvl="2"/>
            <a:r>
              <a:rPr lang="el-GR" dirty="0" smtClean="0"/>
              <a:t>Μνημόσυνα.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l-GR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398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Παννυσίδα: </a:t>
            </a:r>
            <a:r>
              <a:rPr lang="el-GR" dirty="0" smtClean="0"/>
              <a:t>Ονομασίες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220685"/>
            <a:ext cx="9601196" cy="4014651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el-GR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Ονομαστική διαφοροποίηση της λέξης λόγω γεωγραφικής περιοχής ή γλωσσικής/λεκτικής συνήθειας ή γνωστικού υπόβαθρου.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 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dirty="0"/>
              <a:t>‘</a:t>
            </a:r>
            <a:r>
              <a:rPr lang="el-GR" dirty="0" err="1"/>
              <a:t>Κόρτα</a:t>
            </a:r>
            <a:r>
              <a:rPr lang="el-GR" dirty="0"/>
              <a:t>’ </a:t>
            </a:r>
            <a:endParaRPr lang="el-GR" dirty="0" smtClean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Η λέξη προήλθε, πιθανότατα, από τη διαδικασία κοπής στην αυλή της εκκλησίας αμέσως μετά την λειτουργία.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l-GR" dirty="0" smtClean="0"/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dirty="0" smtClean="0"/>
              <a:t>Παννυσίδα (</a:t>
            </a:r>
            <a:r>
              <a:rPr lang="el-GR" dirty="0" err="1" smtClean="0"/>
              <a:t>Παννυσσία</a:t>
            </a:r>
            <a:r>
              <a:rPr lang="el-GR" dirty="0" smtClean="0"/>
              <a:t>)</a:t>
            </a:r>
            <a:endParaRPr lang="el-GR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Ευρύς και συνήθης όρος που χρησιμοποιήθηκε κυρίως σε χωριά.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l-GR" dirty="0"/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dirty="0" smtClean="0"/>
              <a:t>Πίττα </a:t>
            </a:r>
            <a:r>
              <a:rPr lang="el-GR" dirty="0"/>
              <a:t>της </a:t>
            </a:r>
            <a:r>
              <a:rPr lang="el-GR" dirty="0" smtClean="0"/>
              <a:t>Εκκλησίας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l-GR" dirty="0" smtClean="0"/>
              <a:t>Νεότερος όρος που προήλθε πιθανότατα από την πρόοδο, τη συγκέντρωση στις πόλεις και τη βελτίωση του μορφωτικού επιπέδου. </a:t>
            </a:r>
            <a:endParaRPr lang="el-GR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974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el-GR" dirty="0"/>
              <a:t/>
            </a:r>
            <a:br>
              <a:rPr lang="el-GR" dirty="0"/>
            </a:br>
            <a:r>
              <a:rPr lang="el-GR" dirty="0"/>
              <a:t>Θρησκευτική και Κοινωνιολογική Προέκταση</a:t>
            </a:r>
            <a:br>
              <a:rPr lang="el-GR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81943"/>
            <a:ext cx="9601196" cy="3675017"/>
          </a:xfrm>
        </p:spPr>
        <p:txBody>
          <a:bodyPr/>
          <a:lstStyle/>
          <a:p>
            <a:r>
              <a:rPr lang="el-GR" dirty="0" smtClean="0"/>
              <a:t>Θρησκευτική Προέκταση:</a:t>
            </a:r>
          </a:p>
          <a:p>
            <a:pPr lvl="1"/>
            <a:r>
              <a:rPr lang="el-GR" dirty="0" err="1" smtClean="0"/>
              <a:t>Ονομαστήρια</a:t>
            </a:r>
            <a:r>
              <a:rPr lang="el-GR" dirty="0" smtClean="0"/>
              <a:t> Αγίων – Ευχαριστίες προς τον Άγιο-προστάτη του </a:t>
            </a:r>
            <a:r>
              <a:rPr lang="el-GR" dirty="0" err="1" smtClean="0"/>
              <a:t>εορτάζοντα</a:t>
            </a:r>
            <a:r>
              <a:rPr lang="el-GR" dirty="0" smtClean="0"/>
              <a:t> ή του ατόμου που έκανε τάμα. </a:t>
            </a:r>
          </a:p>
          <a:p>
            <a:pPr lvl="1"/>
            <a:r>
              <a:rPr lang="el-GR" dirty="0" smtClean="0"/>
              <a:t>Μνημόσυνα – Δεήσεις για τις ψυχές των κεκοιμημένων και εις την ανάμνηση αυτών.</a:t>
            </a:r>
          </a:p>
          <a:p>
            <a:pPr lvl="1"/>
            <a:r>
              <a:rPr lang="el-GR" dirty="0" smtClean="0"/>
              <a:t>Παρασκευαζόταν στο σπίτι από γυναίκες ‘</a:t>
            </a:r>
            <a:r>
              <a:rPr lang="el-GR" dirty="0"/>
              <a:t>καθαρές</a:t>
            </a:r>
            <a:r>
              <a:rPr lang="el-GR" dirty="0" smtClean="0"/>
              <a:t>’ (πνευματικά και σωματικά). </a:t>
            </a:r>
          </a:p>
          <a:p>
            <a:pPr lvl="2"/>
            <a:r>
              <a:rPr lang="el-GR" dirty="0" smtClean="0"/>
              <a:t>Κάθε χωριό / περιοχή</a:t>
            </a:r>
          </a:p>
          <a:p>
            <a:pPr lvl="2"/>
            <a:r>
              <a:rPr lang="el-GR" dirty="0" smtClean="0"/>
              <a:t>Θέση και σημαντικότητα της </a:t>
            </a:r>
            <a:r>
              <a:rPr lang="el-GR" dirty="0" err="1" smtClean="0"/>
              <a:t>παννυσίδας</a:t>
            </a:r>
            <a:r>
              <a:rPr lang="el-GR" dirty="0" smtClean="0"/>
              <a:t> στα τελετουργικά της θρησκείας</a:t>
            </a:r>
          </a:p>
          <a:p>
            <a:pPr lvl="2"/>
            <a:r>
              <a:rPr lang="el-GR" dirty="0" smtClean="0"/>
              <a:t> Μαζί με το πεντάρι </a:t>
            </a:r>
            <a:r>
              <a:rPr lang="el-GR" dirty="0"/>
              <a:t>στον </a:t>
            </a:r>
            <a:r>
              <a:rPr lang="el-GR" dirty="0" smtClean="0"/>
              <a:t>εσπερινό, η </a:t>
            </a:r>
            <a:r>
              <a:rPr lang="el-GR" dirty="0" err="1" smtClean="0"/>
              <a:t>παννυσίδα</a:t>
            </a:r>
            <a:r>
              <a:rPr lang="el-GR" dirty="0" smtClean="0"/>
              <a:t> κοβόταν και δινόταν </a:t>
            </a:r>
            <a:r>
              <a:rPr lang="el-GR" dirty="0"/>
              <a:t>το πρωί μετά τη Θεία λειτουργία. </a:t>
            </a:r>
          </a:p>
          <a:p>
            <a:pPr lvl="2"/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01033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/>
            </a:r>
            <a:br>
              <a:rPr lang="el-GR" dirty="0"/>
            </a:br>
            <a:r>
              <a:rPr lang="el-GR" dirty="0"/>
              <a:t>Θρησκευτική και Κοινωνιολογική Προέκταση</a:t>
            </a:r>
            <a:br>
              <a:rPr lang="el-GR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2611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Κοινωνιολογική Προέκταση:</a:t>
            </a:r>
          </a:p>
          <a:p>
            <a:pPr lvl="1"/>
            <a:r>
              <a:rPr lang="el-GR" dirty="0" smtClean="0"/>
              <a:t>Γυναίκες μαστόρισσες / ξακουστές </a:t>
            </a:r>
          </a:p>
          <a:p>
            <a:pPr lvl="2"/>
            <a:r>
              <a:rPr lang="el-GR" dirty="0" smtClean="0"/>
              <a:t>Διαδικασία παραγωγής / τρόπος ζωής </a:t>
            </a:r>
          </a:p>
          <a:p>
            <a:pPr lvl="3"/>
            <a:r>
              <a:rPr lang="el-GR" dirty="0" smtClean="0"/>
              <a:t>Γιορτές / Ψυχοσάββατα / Κάθε Παρασκευή &amp; Σάββατο</a:t>
            </a:r>
          </a:p>
          <a:p>
            <a:pPr lvl="2"/>
            <a:r>
              <a:rPr lang="el-GR" dirty="0"/>
              <a:t>Τέχνη και </a:t>
            </a:r>
            <a:r>
              <a:rPr lang="el-GR" dirty="0" smtClean="0"/>
              <a:t>Μεράκι</a:t>
            </a:r>
          </a:p>
          <a:p>
            <a:pPr lvl="3"/>
            <a:r>
              <a:rPr lang="el-GR" dirty="0" smtClean="0"/>
              <a:t>Στόλισμα και πλούμισμα</a:t>
            </a:r>
          </a:p>
          <a:p>
            <a:pPr lvl="2"/>
            <a:r>
              <a:rPr lang="el-GR" dirty="0" smtClean="0"/>
              <a:t>Εξασφάλιση εισοδήματος για διαβίωση</a:t>
            </a:r>
          </a:p>
          <a:p>
            <a:pPr lvl="1"/>
            <a:r>
              <a:rPr lang="el-GR" dirty="0" smtClean="0"/>
              <a:t>Οικονομική </a:t>
            </a:r>
            <a:r>
              <a:rPr lang="el-GR" dirty="0"/>
              <a:t>δυνατότητα και κατ’ επέκταση κοινωνική </a:t>
            </a:r>
            <a:r>
              <a:rPr lang="el-GR" dirty="0" smtClean="0"/>
              <a:t>θέση του καταναλωτή.</a:t>
            </a:r>
            <a:endParaRPr lang="el-GR" dirty="0"/>
          </a:p>
          <a:p>
            <a:pPr lvl="2"/>
            <a:r>
              <a:rPr lang="el-GR" dirty="0"/>
              <a:t>Μεγάλο, πλουμιστό και ‘</a:t>
            </a:r>
            <a:r>
              <a:rPr lang="el-GR" dirty="0" err="1"/>
              <a:t>καπαρτιστό</a:t>
            </a:r>
            <a:r>
              <a:rPr lang="el-GR" dirty="0"/>
              <a:t>’ ψωμί (2 – 3 οκάδες</a:t>
            </a:r>
            <a:r>
              <a:rPr lang="el-GR" dirty="0" smtClean="0"/>
              <a:t>).</a:t>
            </a:r>
            <a:endParaRPr lang="el-GR" dirty="0"/>
          </a:p>
          <a:p>
            <a:pPr lvl="2"/>
            <a:r>
              <a:rPr lang="el-GR" dirty="0"/>
              <a:t>Υψηλότερο κόστος εν σύγκριση με τον άρτο ή το </a:t>
            </a:r>
            <a:r>
              <a:rPr lang="el-GR" dirty="0" smtClean="0"/>
              <a:t>πρόσφορο.  </a:t>
            </a:r>
          </a:p>
          <a:p>
            <a:pPr lvl="2"/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154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 (1920 – 2004)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Μαρούλα </a:t>
            </a:r>
            <a:r>
              <a:rPr lang="el-GR" dirty="0" err="1" smtClean="0"/>
              <a:t>Ζουβάνη</a:t>
            </a:r>
            <a:r>
              <a:rPr lang="el-GR" dirty="0" smtClean="0"/>
              <a:t> (Άχνα / Επαρχία Αμμοχώστου)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3</a:t>
            </a:r>
            <a:r>
              <a:rPr lang="el-GR" sz="2200" baseline="30000" dirty="0" smtClean="0"/>
              <a:t>η</a:t>
            </a:r>
            <a:r>
              <a:rPr lang="el-GR" sz="2200" dirty="0" smtClean="0"/>
              <a:t> γενιά αρτοποιών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Πρώτα βιοποριστικά αρτοποιεία στην Κύπρο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sz="2200" dirty="0" smtClean="0"/>
              <a:t>Πέτρινος φούρνος / ξύλα / όλα στο χέρι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sz="2200" dirty="0" err="1" smtClean="0"/>
              <a:t>Πανυσίδα</a:t>
            </a:r>
            <a:r>
              <a:rPr lang="el-GR" sz="2200" dirty="0" smtClean="0"/>
              <a:t> / Καμάρι / Περηφάνεια - Αγωνία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l-GR" sz="2200" dirty="0" err="1" smtClean="0"/>
              <a:t>Πεντάρτι</a:t>
            </a:r>
            <a:r>
              <a:rPr lang="el-GR" sz="2200" dirty="0" smtClean="0"/>
              <a:t> + μικρή πίττα για τον εσπερινό + μεγάλη </a:t>
            </a:r>
            <a:r>
              <a:rPr lang="el-GR" sz="2200" dirty="0" err="1" smtClean="0"/>
              <a:t>παννυσίδα</a:t>
            </a:r>
            <a:r>
              <a:rPr lang="el-GR" sz="2200" dirty="0" smtClean="0"/>
              <a:t> για το πρωί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l-GR" sz="22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Γεώργιος </a:t>
            </a:r>
            <a:r>
              <a:rPr lang="el-GR" dirty="0" err="1"/>
              <a:t>Ζουβάνης</a:t>
            </a:r>
            <a:r>
              <a:rPr lang="el-GR" dirty="0"/>
              <a:t> </a:t>
            </a:r>
            <a:r>
              <a:rPr lang="el-GR" dirty="0" smtClean="0"/>
              <a:t>† (Άχνα) / </a:t>
            </a:r>
            <a:r>
              <a:rPr lang="el-GR" dirty="0" err="1" smtClean="0"/>
              <a:t>Αναστάσης</a:t>
            </a:r>
            <a:r>
              <a:rPr lang="el-GR" dirty="0" smtClean="0"/>
              <a:t> </a:t>
            </a:r>
            <a:r>
              <a:rPr lang="el-GR" dirty="0"/>
              <a:t>Αναστασίου </a:t>
            </a:r>
            <a:r>
              <a:rPr lang="el-GR" dirty="0" smtClean="0"/>
              <a:t>† (Άγιος </a:t>
            </a:r>
            <a:r>
              <a:rPr lang="el-GR" dirty="0" err="1" smtClean="0"/>
              <a:t>Σεργιος</a:t>
            </a:r>
            <a:r>
              <a:rPr lang="el-GR" dirty="0" smtClean="0"/>
              <a:t>)</a:t>
            </a:r>
            <a:endParaRPr lang="el-GR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768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473685"/>
          </a:xfrm>
        </p:spPr>
        <p:txBody>
          <a:bodyPr>
            <a:normAutofit/>
          </a:bodyPr>
          <a:lstStyle/>
          <a:p>
            <a:r>
              <a:rPr lang="el-GR" b="1" dirty="0"/>
              <a:t>Εξέλιξη / Μεταβολές / </a:t>
            </a:r>
            <a:r>
              <a:rPr lang="el-GR" b="1" dirty="0" smtClean="0"/>
              <a:t>Παράδοση</a:t>
            </a:r>
            <a:r>
              <a:rPr lang="el-GR" b="1" dirty="0"/>
              <a:t/>
            </a:r>
            <a:br>
              <a:rPr lang="el-GR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83907"/>
          </a:xfrm>
        </p:spPr>
        <p:txBody>
          <a:bodyPr>
            <a:normAutofit fontScale="55000" lnSpcReduction="20000"/>
          </a:bodyPr>
          <a:lstStyle/>
          <a:p>
            <a:pPr lvl="1"/>
            <a:r>
              <a:rPr lang="el-GR" sz="3000" b="1" dirty="0" smtClean="0"/>
              <a:t>Προζύμι</a:t>
            </a:r>
          </a:p>
          <a:p>
            <a:pPr lvl="2"/>
            <a:r>
              <a:rPr lang="el-GR" sz="3000" b="1" dirty="0" smtClean="0"/>
              <a:t>Χαρακτηριστική αρωματική γεύση.</a:t>
            </a:r>
          </a:p>
          <a:p>
            <a:pPr lvl="3"/>
            <a:r>
              <a:rPr lang="el-GR" sz="3000" b="1" dirty="0" smtClean="0"/>
              <a:t>Αποξήρανση και φύλαξη (πρακτική από το απόμακρο παρελθόν)</a:t>
            </a:r>
          </a:p>
          <a:p>
            <a:pPr lvl="2"/>
            <a:r>
              <a:rPr lang="el-GR" sz="3000" b="1" dirty="0" smtClean="0"/>
              <a:t>Δρόσος / Ευλογία</a:t>
            </a:r>
          </a:p>
          <a:p>
            <a:pPr lvl="3"/>
            <a:r>
              <a:rPr lang="el-GR" sz="3000" b="1" dirty="0" err="1" smtClean="0"/>
              <a:t>Βασιλιτζιά</a:t>
            </a:r>
            <a:endParaRPr lang="el-GR" sz="3000" b="1" dirty="0" smtClean="0"/>
          </a:p>
          <a:p>
            <a:pPr lvl="3"/>
            <a:r>
              <a:rPr lang="el-GR" sz="3000" b="1" dirty="0" smtClean="0"/>
              <a:t>Φύλλα κρεμμυδιών </a:t>
            </a:r>
          </a:p>
          <a:p>
            <a:pPr lvl="2"/>
            <a:r>
              <a:rPr lang="el-GR" sz="3000" b="1" dirty="0" smtClean="0"/>
              <a:t>Σταύρωμα με το χέρι στο όνομα της Αγίας Τριάδας κατά την προετοιμασία του προζυμιού (3 φορές)</a:t>
            </a:r>
          </a:p>
          <a:p>
            <a:pPr lvl="3"/>
            <a:r>
              <a:rPr lang="el-GR" sz="3000" b="1" dirty="0" smtClean="0"/>
              <a:t>‘</a:t>
            </a:r>
            <a:r>
              <a:rPr lang="el-GR" sz="3000" b="1" dirty="0" err="1" smtClean="0"/>
              <a:t>Ανατζιένισμα</a:t>
            </a:r>
            <a:r>
              <a:rPr lang="el-GR" sz="3000" b="1" dirty="0" smtClean="0"/>
              <a:t>’ (καθημερινά)</a:t>
            </a:r>
          </a:p>
          <a:p>
            <a:pPr lvl="2"/>
            <a:r>
              <a:rPr lang="el-GR" sz="3000" b="1" dirty="0" smtClean="0"/>
              <a:t>Θερμοκρασία / φυσικό περιβάλλον</a:t>
            </a:r>
          </a:p>
          <a:p>
            <a:pPr lvl="3"/>
            <a:endParaRPr lang="el-GR" b="1" dirty="0" smtClean="0"/>
          </a:p>
          <a:p>
            <a:pPr marL="457200" lvl="1" indent="0">
              <a:buNone/>
            </a:pPr>
            <a:r>
              <a:rPr lang="el-GR" b="1" dirty="0" smtClean="0"/>
              <a:t> </a:t>
            </a:r>
            <a:endParaRPr lang="el-GR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081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Εξέλιξη / Μεταβολές / Παράδοση</a:t>
            </a:r>
            <a:br>
              <a:rPr lang="el-GR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56485"/>
          </a:xfrm>
        </p:spPr>
        <p:txBody>
          <a:bodyPr>
            <a:normAutofit/>
          </a:bodyPr>
          <a:lstStyle/>
          <a:p>
            <a:pPr lvl="1"/>
            <a:r>
              <a:rPr lang="el-GR" b="1" dirty="0"/>
              <a:t>Παραγωγική </a:t>
            </a:r>
            <a:r>
              <a:rPr lang="el-GR" b="1" dirty="0" smtClean="0"/>
              <a:t>Διαδικασία</a:t>
            </a:r>
          </a:p>
          <a:p>
            <a:pPr lvl="2"/>
            <a:r>
              <a:rPr lang="el-GR" b="1" dirty="0" smtClean="0"/>
              <a:t>Ζυμωτήρι με τουρμπίνα / με διχάλα [Π]</a:t>
            </a:r>
            <a:endParaRPr lang="el-GR" b="1" dirty="0"/>
          </a:p>
          <a:p>
            <a:pPr lvl="3"/>
            <a:r>
              <a:rPr lang="el-GR" b="1" dirty="0" smtClean="0"/>
              <a:t>Η μηχανή λόγω παραγωγής καυσαερίων κατά την λειτουργία της ήταν τοποθετημένη στο εξωτερικό του εργαστηρίου</a:t>
            </a:r>
          </a:p>
          <a:p>
            <a:pPr lvl="3"/>
            <a:r>
              <a:rPr lang="el-GR" b="1" dirty="0" smtClean="0"/>
              <a:t>Χρήση </a:t>
            </a:r>
            <a:r>
              <a:rPr lang="el-GR" b="1" dirty="0" err="1" smtClean="0"/>
              <a:t>μανέλλας</a:t>
            </a:r>
            <a:r>
              <a:rPr lang="el-GR" b="1" dirty="0" smtClean="0"/>
              <a:t> για να ξεκινήσει / μυϊκή δύναμη – δουλειά του άντρα αρτοποιού</a:t>
            </a:r>
          </a:p>
          <a:p>
            <a:pPr lvl="2"/>
            <a:r>
              <a:rPr lang="el-GR" b="1" dirty="0" smtClean="0"/>
              <a:t>Σκέπασμα με κουβέρτες για να ‘</a:t>
            </a:r>
            <a:r>
              <a:rPr lang="el-GR" b="1" dirty="0" err="1" smtClean="0"/>
              <a:t>μπούν</a:t>
            </a:r>
            <a:r>
              <a:rPr lang="el-GR" b="1" dirty="0" smtClean="0"/>
              <a:t>’ (ζύμωση), </a:t>
            </a:r>
          </a:p>
          <a:p>
            <a:pPr lvl="3"/>
            <a:r>
              <a:rPr lang="el-GR" b="1" dirty="0" smtClean="0"/>
              <a:t>‘να μην κρυώνουν και να μην τα πιάνει ο αέρας όπως τα μωρά’</a:t>
            </a:r>
          </a:p>
          <a:p>
            <a:pPr lvl="2"/>
            <a:r>
              <a:rPr lang="el-GR" b="1" dirty="0" smtClean="0"/>
              <a:t>Πέτρινος φούρνος</a:t>
            </a:r>
          </a:p>
          <a:p>
            <a:pPr lvl="3"/>
            <a:r>
              <a:rPr lang="el-GR" b="1" dirty="0" smtClean="0"/>
              <a:t>‘Πύρωμα με ξύλα’ και τον ‘πύραυνο’ πετρελαίου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549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539</TotalTime>
  <Words>670</Words>
  <Application>Microsoft Office PowerPoint</Application>
  <PresentationFormat>Widescreen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Organic</vt:lpstr>
      <vt:lpstr>Θεματική Ενότητα: Κυπριακά Ψωμιά</vt:lpstr>
      <vt:lpstr>Παρουσίαση</vt:lpstr>
      <vt:lpstr>Παννυσίδα: Ορισμός </vt:lpstr>
      <vt:lpstr>Παννυσίδα: Ονομασίες</vt:lpstr>
      <vt:lpstr> Θρησκευτική και Κοινωνιολογική Προέκταση </vt:lpstr>
      <vt:lpstr> Θρησκευτική και Κοινωνιολογική Προέκταση </vt:lpstr>
      <vt:lpstr>Ιστορική Αναδρομή (1920 – 2004)</vt:lpstr>
      <vt:lpstr>Εξέλιξη / Μεταβολές / Παράδοση </vt:lpstr>
      <vt:lpstr>Εξέλιξη / Μεταβολές / Παράδοση </vt:lpstr>
      <vt:lpstr>Εξέλιξη / Μεταβολές / Παράδοση </vt:lpstr>
      <vt:lpstr>Εξέλιξη / Μεταβολές / Αλλαγές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Θεματική Ενότητα: Κυπριακά Ψωμιά</dc:title>
  <dc:creator>Michalis Anastasiou</dc:creator>
  <cp:lastModifiedBy>Michalis Anastasiou</cp:lastModifiedBy>
  <cp:revision>28</cp:revision>
  <dcterms:created xsi:type="dcterms:W3CDTF">2020-01-06T16:20:44Z</dcterms:created>
  <dcterms:modified xsi:type="dcterms:W3CDTF">2020-03-23T21:44:02Z</dcterms:modified>
</cp:coreProperties>
</file>